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77" r:id="rId2"/>
    <p:sldId id="278" r:id="rId3"/>
    <p:sldId id="256" r:id="rId4"/>
    <p:sldId id="257" r:id="rId5"/>
    <p:sldId id="259" r:id="rId6"/>
    <p:sldId id="260" r:id="rId7"/>
    <p:sldId id="279" r:id="rId8"/>
    <p:sldId id="261" r:id="rId9"/>
    <p:sldId id="262" r:id="rId10"/>
    <p:sldId id="263" r:id="rId11"/>
    <p:sldId id="265" r:id="rId12"/>
    <p:sldId id="283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4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3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9CC9-589B-4EF4-8686-0FF2CC2E4F72}" type="datetimeFigureOut">
              <a:rPr lang="en-US" smtClean="0"/>
              <a:pPr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CFD-70C9-4461-A20C-12BD56AEEA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9CC9-589B-4EF4-8686-0FF2CC2E4F72}" type="datetimeFigureOut">
              <a:rPr lang="en-US" smtClean="0"/>
              <a:pPr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CFD-70C9-4461-A20C-12BD56AEE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9CC9-589B-4EF4-8686-0FF2CC2E4F72}" type="datetimeFigureOut">
              <a:rPr lang="en-US" smtClean="0"/>
              <a:pPr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CFD-70C9-4461-A20C-12BD56AEE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9CC9-589B-4EF4-8686-0FF2CC2E4F72}" type="datetimeFigureOut">
              <a:rPr lang="en-US" smtClean="0"/>
              <a:pPr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CFD-70C9-4461-A20C-12BD56AEE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9CC9-589B-4EF4-8686-0FF2CC2E4F72}" type="datetimeFigureOut">
              <a:rPr lang="en-US" smtClean="0"/>
              <a:pPr/>
              <a:t>8/3/2016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CFD-70C9-4461-A20C-12BD56AEE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9CC9-589B-4EF4-8686-0FF2CC2E4F72}" type="datetimeFigureOut">
              <a:rPr lang="en-US" smtClean="0"/>
              <a:pPr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CFD-70C9-4461-A20C-12BD56AEE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9CC9-589B-4EF4-8686-0FF2CC2E4F72}" type="datetimeFigureOut">
              <a:rPr lang="en-US" smtClean="0"/>
              <a:pPr/>
              <a:t>8/3/2016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CFD-70C9-4461-A20C-12BD56AEE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9CC9-589B-4EF4-8686-0FF2CC2E4F72}" type="datetimeFigureOut">
              <a:rPr lang="en-US" smtClean="0"/>
              <a:pPr/>
              <a:t>8/3/2016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CFD-70C9-4461-A20C-12BD56AEE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9CC9-589B-4EF4-8686-0FF2CC2E4F72}" type="datetimeFigureOut">
              <a:rPr lang="en-US" smtClean="0"/>
              <a:pPr/>
              <a:t>8/3/2016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CFD-70C9-4461-A20C-12BD56AEE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9CC9-589B-4EF4-8686-0FF2CC2E4F72}" type="datetimeFigureOut">
              <a:rPr lang="en-US" smtClean="0"/>
              <a:pPr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CFD-70C9-4461-A20C-12BD56AEEA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9CC9-589B-4EF4-8686-0FF2CC2E4F72}" type="datetimeFigureOut">
              <a:rPr lang="en-US" smtClean="0"/>
              <a:pPr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CFD-70C9-4461-A20C-12BD56AEEA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2349CC9-589B-4EF4-8686-0FF2CC2E4F72}" type="datetimeFigureOut">
              <a:rPr lang="en-US" smtClean="0"/>
              <a:pPr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0AFCCFD-70C9-4461-A20C-12BD56AEE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1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defTabSz="914400" rtl="1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rsian.P.A\Desktop\New folder (2)\Pariang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620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1034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4800" dirty="0" smtClean="0"/>
              <a:t>اقدامات بعدی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r>
              <a:rPr lang="fa-IR" sz="2800" dirty="0" smtClean="0"/>
              <a:t>دستور العمل نویسندگان را از نشریه ی مورد نظر بخواهید .</a:t>
            </a:r>
          </a:p>
          <a:p>
            <a:r>
              <a:rPr lang="fa-IR" sz="2800" dirty="0" smtClean="0"/>
              <a:t>برای ارسال مقاله ای برنامه ریزی کنید که کوتاه تر از مقاله های به چاپ رسیده با حجم متوسط در نشریه ی مورد نظر باشد .</a:t>
            </a:r>
          </a:p>
          <a:p>
            <a:r>
              <a:rPr lang="fa-IR" sz="2800" dirty="0" smtClean="0"/>
              <a:t>اگر مقاله از روی یک پایان نامه تنظیم شده کار دشوار تر است .</a:t>
            </a:r>
          </a:p>
          <a:p>
            <a:r>
              <a:rPr lang="fa-IR" sz="2800" dirty="0" smtClean="0"/>
              <a:t>متن مقاله را ساده کنید ، جدول های شلوغ را حذف کنید و عناصر کلیدی در متن را شناسایی نمایید.</a:t>
            </a:r>
          </a:p>
          <a:p>
            <a:r>
              <a:rPr lang="fa-IR" sz="2800" dirty="0" smtClean="0"/>
              <a:t>سوگیری ها را کنترل کنید و روش های آماری را به روشنی توضیح دهید .</a:t>
            </a:r>
          </a:p>
          <a:p>
            <a:r>
              <a:rPr lang="fa-IR" sz="2800" dirty="0" smtClean="0"/>
              <a:t>مقاله را به صورت منطقی سازمان دهی نمایید و اشتباهات چاپی را تصحیح نمایید .</a:t>
            </a:r>
          </a:p>
          <a:p>
            <a:pPr marL="0" indent="0" algn="r" rtl="1">
              <a:buNone/>
            </a:pPr>
            <a:endParaRPr lang="fa-IR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389068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943600"/>
          </a:xfrm>
        </p:spPr>
        <p:txBody>
          <a:bodyPr>
            <a:normAutofit/>
          </a:bodyPr>
          <a:lstStyle/>
          <a:p>
            <a:pPr algn="ctr"/>
            <a:r>
              <a:rPr lang="fa-IR" dirty="0" smtClean="0">
                <a:latin typeface="Arial Rounded MT Bold" pitchFamily="34" charset="0"/>
              </a:rPr>
              <a:t>فراوانی ایراد های داوران نشریات انگلیسی</a:t>
            </a:r>
            <a:br>
              <a:rPr lang="fa-IR" dirty="0" smtClean="0">
                <a:latin typeface="Arial Rounded MT Bold" pitchFamily="34" charset="0"/>
              </a:rPr>
            </a:br>
            <a:r>
              <a:rPr lang="fa-IR" dirty="0" smtClean="0">
                <a:latin typeface="Arial Rounded MT Bold" pitchFamily="34" charset="0"/>
              </a:rPr>
              <a:t> </a:t>
            </a:r>
            <a:br>
              <a:rPr lang="fa-IR" dirty="0" smtClean="0">
                <a:latin typeface="Arial Rounded MT Bold" pitchFamily="34" charset="0"/>
              </a:rPr>
            </a:br>
            <a:r>
              <a:rPr lang="fa-IR" dirty="0" smtClean="0">
                <a:cs typeface="B Homa" pitchFamily="2" charset="-78"/>
              </a:rPr>
              <a:t>ارائه ضعیف </a:t>
            </a:r>
            <a:br>
              <a:rPr lang="fa-IR" dirty="0" smtClean="0">
                <a:cs typeface="B Homa" pitchFamily="2" charset="-78"/>
              </a:rPr>
            </a:br>
            <a:r>
              <a:rPr lang="fa-IR" dirty="0" smtClean="0">
                <a:cs typeface="B Homa" pitchFamily="2" charset="-78"/>
              </a:rPr>
              <a:t>بحث ضعیف</a:t>
            </a:r>
            <a:br>
              <a:rPr lang="fa-IR" dirty="0" smtClean="0">
                <a:cs typeface="B Homa" pitchFamily="2" charset="-78"/>
              </a:rPr>
            </a:br>
            <a:r>
              <a:rPr lang="fa-IR" dirty="0" smtClean="0">
                <a:cs typeface="B Homa" pitchFamily="2" charset="-78"/>
              </a:rPr>
              <a:t>فقدان ابتکار</a:t>
            </a:r>
            <a:br>
              <a:rPr lang="fa-IR" dirty="0" smtClean="0">
                <a:cs typeface="B Homa" pitchFamily="2" charset="-78"/>
              </a:rPr>
            </a:br>
            <a:r>
              <a:rPr lang="fa-IR" dirty="0" smtClean="0">
                <a:cs typeface="B Homa" pitchFamily="2" charset="-78"/>
              </a:rPr>
              <a:t>روش های ضعیف</a:t>
            </a:r>
            <a:br>
              <a:rPr lang="fa-IR" dirty="0" smtClean="0">
                <a:cs typeface="B Homa" pitchFamily="2" charset="-78"/>
              </a:rPr>
            </a:br>
            <a:r>
              <a:rPr lang="fa-IR" dirty="0" smtClean="0">
                <a:cs typeface="B Homa" pitchFamily="2" charset="-78"/>
              </a:rPr>
              <a:t>آنالیز آماری نامناسب</a:t>
            </a:r>
            <a:br>
              <a:rPr lang="fa-IR" dirty="0" smtClean="0">
                <a:cs typeface="B Homa" pitchFamily="2" charset="-78"/>
              </a:rPr>
            </a:br>
            <a:r>
              <a:rPr lang="fa-IR" dirty="0" smtClean="0">
                <a:cs typeface="B Homa" pitchFamily="2" charset="-78"/>
              </a:rPr>
              <a:t>نتایج ناکافی</a:t>
            </a:r>
            <a:br>
              <a:rPr lang="fa-IR" dirty="0" smtClean="0">
                <a:cs typeface="B Homa" pitchFamily="2" charset="-78"/>
              </a:rPr>
            </a:br>
            <a:r>
              <a:rPr lang="fa-IR" dirty="0" smtClean="0">
                <a:cs typeface="B Homa" pitchFamily="2" charset="-78"/>
              </a:rPr>
              <a:t>نتیجه گیری نهایی ضعیف </a:t>
            </a:r>
            <a:br>
              <a:rPr lang="fa-IR" dirty="0" smtClean="0">
                <a:cs typeface="B Homa" pitchFamily="2" charset="-78"/>
              </a:rPr>
            </a:br>
            <a:r>
              <a:rPr lang="fa-IR" dirty="0" smtClean="0">
                <a:cs typeface="B Homa" pitchFamily="2" charset="-78"/>
              </a:rPr>
              <a:t>عدم تبعیت از قالب نشریه</a:t>
            </a:r>
            <a:endParaRPr lang="en-US" dirty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1118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arsian.P.A\Desktop\New folder (2)\Hybe_and_the_High_Tatr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15300" cy="600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7874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عنوان مقاله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/>
              <a:t>باید جالب توجه بوده و درک آن آسان باشد .</a:t>
            </a:r>
          </a:p>
          <a:p>
            <a:pPr algn="r" rtl="1"/>
            <a:r>
              <a:rPr lang="fa-IR" dirty="0"/>
              <a:t> </a:t>
            </a:r>
            <a:r>
              <a:rPr lang="fa-IR" dirty="0" smtClean="0"/>
              <a:t>محتویات مقاله را به طور صحیح و حوزه تخقیق را به طور اختصاصی بیان کند .</a:t>
            </a:r>
          </a:p>
          <a:p>
            <a:pPr algn="r" rtl="1"/>
            <a:r>
              <a:rPr lang="fa-IR" dirty="0"/>
              <a:t>ط</a:t>
            </a:r>
            <a:r>
              <a:rPr lang="fa-IR" dirty="0" smtClean="0"/>
              <a:t>ول آن 10 تا 12 کلمه باشد .</a:t>
            </a:r>
          </a:p>
          <a:p>
            <a:pPr algn="r" rtl="1"/>
            <a:r>
              <a:rPr lang="fa-IR" dirty="0" smtClean="0"/>
              <a:t>بیان گر موضوع مقاله باشد نه نتیجه گیری آن.</a:t>
            </a:r>
          </a:p>
          <a:p>
            <a:pPr algn="r" rtl="1"/>
            <a:r>
              <a:rPr lang="fa-IR" dirty="0" smtClean="0"/>
              <a:t>کلمات کلیدی در آن جایگذاری شوند.</a:t>
            </a:r>
          </a:p>
          <a:p>
            <a:pPr algn="r" rtl="1"/>
            <a:r>
              <a:rPr lang="fa-IR" dirty="0" smtClean="0"/>
              <a:t>کارآزمایی ها در زیرعنوان ذکر شوند.</a:t>
            </a:r>
          </a:p>
          <a:p>
            <a:pPr algn="r" rtl="1"/>
            <a:r>
              <a:rPr lang="fa-IR" dirty="0" smtClean="0"/>
              <a:t>اسامی شهر ها و کشور ها تنها زمانی که نتایج قابل تعمیم به سایر مکان ها نیستند ذکر شوند .</a:t>
            </a:r>
          </a:p>
          <a:p>
            <a:pPr algn="r" rtl="1"/>
            <a:r>
              <a:rPr lang="fa-IR" dirty="0" smtClean="0"/>
              <a:t>نژاد حیواناتی که مورد تعمیم بوده اند ذکر شوند 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9655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6000" dirty="0" smtClean="0"/>
              <a:t>چکیده</a:t>
            </a: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 smtClean="0"/>
              <a:t>برای نوشتن آن باید وقت زیادی صرف کرد چون سردبیران چکیده را می خوانند .</a:t>
            </a:r>
          </a:p>
          <a:p>
            <a:pPr algn="r" rtl="1"/>
            <a:r>
              <a:rPr lang="fa-IR" sz="2800" dirty="0" smtClean="0"/>
              <a:t>سوال تحقیق را باید در اولین جمله ی چکیده ذکر کرد .</a:t>
            </a:r>
          </a:p>
          <a:p>
            <a:pPr algn="r" rtl="1"/>
            <a:r>
              <a:rPr lang="fa-IR" sz="2800" dirty="0" smtClean="0"/>
              <a:t>بهتر است چکیده را با استفاده از ساختار 4 قسمتی زمینه ، روش ها ، یافته ها و نتیجه گیری نهایی نوشت .</a:t>
            </a:r>
          </a:p>
          <a:p>
            <a:pPr algn="r" rtl="1"/>
            <a:r>
              <a:rPr lang="fa-IR" sz="2800" dirty="0" smtClean="0"/>
              <a:t>چکیده بین 150 تا 250 کلمه است و در آن نباید از کلمات مخفف استفاده شده و یا به شکل و جدول ارجاع داده شود .</a:t>
            </a:r>
          </a:p>
          <a:p>
            <a:pPr algn="r" rtl="1"/>
            <a:r>
              <a:rPr lang="fa-IR" sz="2800" dirty="0" smtClean="0"/>
              <a:t>کلمات کلیدی به تعداد سه یا پنج کلمه در پایان چکیده به چاپ میرسند.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205668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800" dirty="0" smtClean="0"/>
              <a:t>مقدمه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600" dirty="0" smtClean="0"/>
              <a:t>به صورت رعد آسا شروع کنید .</a:t>
            </a:r>
          </a:p>
          <a:p>
            <a:pPr algn="r" rtl="1"/>
            <a:r>
              <a:rPr lang="fa-IR" sz="3600" dirty="0" smtClean="0"/>
              <a:t>مقدمه باید مختصر و متمرکز باشد .</a:t>
            </a:r>
          </a:p>
          <a:p>
            <a:pPr algn="r" rtl="1"/>
            <a:r>
              <a:rPr lang="fa-IR" sz="3600" dirty="0" smtClean="0"/>
              <a:t>به اندازه کافی اطلاعات زمینه ای آماده کرده و منبع آن را بیان نمایید .</a:t>
            </a:r>
          </a:p>
          <a:p>
            <a:pPr algn="r" rtl="1"/>
            <a:r>
              <a:rPr lang="fa-IR" sz="3600" dirty="0"/>
              <a:t> </a:t>
            </a:r>
            <a:r>
              <a:rPr lang="fa-IR" sz="3600" dirty="0" smtClean="0"/>
              <a:t>مقصد و هدف تحقیق خود را به روشنی بیان کنید 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134642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4800" dirty="0" smtClean="0"/>
              <a:t>روش ها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/>
          </a:bodyPr>
          <a:lstStyle/>
          <a:p>
            <a:pPr algn="r" rtl="1"/>
            <a:r>
              <a:rPr lang="fa-IR" dirty="0" smtClean="0"/>
              <a:t>در قسمت روش ها جزئیات بیشتری بگنجانید و آن ها را با عناوین فرعی سازمان دهی کنید.</a:t>
            </a:r>
          </a:p>
          <a:p>
            <a:pPr algn="r" rtl="1"/>
            <a:r>
              <a:rPr lang="fa-IR" dirty="0"/>
              <a:t> </a:t>
            </a:r>
            <a:r>
              <a:rPr lang="fa-IR" dirty="0" smtClean="0"/>
              <a:t>براساس یک تحقیق بیشترین بخشی که سبب رد مقاله میشود ، بخش روش هاست . </a:t>
            </a:r>
          </a:p>
          <a:p>
            <a:pPr algn="r" rtl="1"/>
            <a:r>
              <a:rPr lang="fa-IR" dirty="0" smtClean="0"/>
              <a:t>نگارش بد و درهم برهم و ارائه نامناسب داده ها مهمترین دلایل رد بخش روش ها </a:t>
            </a:r>
            <a:br>
              <a:rPr lang="fa-IR" dirty="0" smtClean="0"/>
            </a:br>
            <a:r>
              <a:rPr lang="fa-IR" dirty="0" smtClean="0"/>
              <a:t>بوده اند.</a:t>
            </a:r>
          </a:p>
          <a:p>
            <a:pPr algn="r" rtl="1"/>
            <a:r>
              <a:rPr lang="fa-IR" dirty="0" smtClean="0"/>
              <a:t>روش های جمع آوری داده ها را جز به جز شرح دهید و متغیر ها را تعریف کنید .</a:t>
            </a:r>
          </a:p>
          <a:p>
            <a:pPr algn="r" rtl="1"/>
            <a:r>
              <a:rPr lang="fa-IR" dirty="0"/>
              <a:t> </a:t>
            </a:r>
            <a:r>
              <a:rPr lang="fa-IR" dirty="0" smtClean="0"/>
              <a:t>تاریخ شروع و خاتمه ی تحقیق را ذکر کنید و ویژگی های ابزار مورد آزمون را بنویسید .</a:t>
            </a:r>
          </a:p>
          <a:p>
            <a:pPr algn="r" rtl="1"/>
            <a:r>
              <a:rPr lang="fa-IR" dirty="0" smtClean="0"/>
              <a:t>درستی حجم نمونه خود را ثابت کنید . </a:t>
            </a:r>
          </a:p>
          <a:p>
            <a:pPr algn="r" rtl="1"/>
            <a:r>
              <a:rPr lang="fa-IR" dirty="0" smtClean="0"/>
              <a:t>نشان دهید که توان آماری تحقیق خود را فهمیده اید .</a:t>
            </a:r>
          </a:p>
          <a:p>
            <a:pPr algn="r" rtl="1"/>
            <a:r>
              <a:rPr lang="fa-IR" dirty="0" smtClean="0"/>
              <a:t>درک آمار را آسان کنید  و دستور العمل آماری خود را توضیح دهید.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738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5400" dirty="0" smtClean="0"/>
              <a:t>نتایج</a:t>
            </a: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/>
          <a:lstStyle/>
          <a:p>
            <a:pPr algn="r" rtl="1"/>
            <a:r>
              <a:rPr lang="fa-IR" dirty="0" smtClean="0"/>
              <a:t>داده های خود را به ترتیبی منطقی ارائه کنید .</a:t>
            </a:r>
          </a:p>
          <a:p>
            <a:pPr algn="r" rtl="1"/>
            <a:r>
              <a:rPr lang="fa-IR" dirty="0" smtClean="0"/>
              <a:t>قسمت نتایج را با داده های مثبت اصلی آغاز کنید .</a:t>
            </a:r>
          </a:p>
          <a:p>
            <a:pPr algn="r" rtl="1"/>
            <a:r>
              <a:rPr lang="fa-IR" dirty="0" smtClean="0"/>
              <a:t>مقادیر پی را دقیق و با هوشمندی تفسیر کنید .</a:t>
            </a:r>
          </a:p>
          <a:p>
            <a:pPr algn="r" rtl="1"/>
            <a:r>
              <a:rPr lang="fa-IR" dirty="0" smtClean="0"/>
              <a:t>نتایج را در قالب نشریه ی مورد نظر گزارش کنید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5716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5400" dirty="0" smtClean="0">
                <a:latin typeface="Arial Rounded MT Bold" pitchFamily="34" charset="0"/>
              </a:rPr>
              <a:t>جداول</a:t>
            </a:r>
            <a:endParaRPr lang="fa-IR" sz="54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3200" dirty="0" smtClean="0"/>
              <a:t>واضح و هدفدار باشند.</a:t>
            </a:r>
          </a:p>
          <a:p>
            <a:r>
              <a:rPr lang="fa-IR" sz="3200" dirty="0" smtClean="0"/>
              <a:t>اطلاعات آنها در متن تکرار نشده باشد.هرگونه اطلاعات اضافی یا باید در متن بیاید یا در جدول.</a:t>
            </a:r>
          </a:p>
          <a:p>
            <a:r>
              <a:rPr lang="fa-IR" sz="3200" dirty="0" smtClean="0"/>
              <a:t>در همه جداول باید عناوین ستون ها درج شوند.</a:t>
            </a:r>
          </a:p>
          <a:p>
            <a:r>
              <a:rPr lang="fa-IR" sz="3200" dirty="0" smtClean="0"/>
              <a:t>کلمات مخفف باید در پانویس جدول توضیح داده شوند.</a:t>
            </a:r>
          </a:p>
          <a:p>
            <a:r>
              <a:rPr lang="fa-IR" sz="3200" dirty="0" smtClean="0"/>
              <a:t>واحد هر متغیر باید در جدول مشخص باشد.</a:t>
            </a:r>
          </a:p>
          <a:p>
            <a:r>
              <a:rPr lang="fa-IR" sz="3200" dirty="0" smtClean="0"/>
              <a:t>اعداد بصورت صحیح در جدول گرد شده باشند.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62191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800" dirty="0" smtClean="0"/>
              <a:t>نمودارها</a:t>
            </a:r>
            <a:endParaRPr lang="fa-I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>
            <a:normAutofit/>
          </a:bodyPr>
          <a:lstStyle/>
          <a:p>
            <a:r>
              <a:rPr lang="fa-IR" sz="3600" dirty="0" smtClean="0"/>
              <a:t>در هر ستون تعداد دقیق را مشخص کنید. </a:t>
            </a:r>
          </a:p>
          <a:p>
            <a:r>
              <a:rPr lang="fa-IR" sz="3600" dirty="0" smtClean="0"/>
              <a:t>خطوط و شماره های غیر ضروری را حذف کنید.</a:t>
            </a:r>
          </a:p>
          <a:p>
            <a:r>
              <a:rPr lang="fa-IR" sz="3600" dirty="0" smtClean="0"/>
              <a:t>یادتان باشد که نمودارها برای چاپ کوچک می شوند.</a:t>
            </a:r>
          </a:p>
          <a:p>
            <a:r>
              <a:rPr lang="fa-IR" sz="3600" dirty="0" smtClean="0"/>
              <a:t>با تهیه فلوچارت بازنگری مقالات را ساده تر کنید.</a:t>
            </a:r>
            <a:endParaRPr lang="fa-IR" sz="3600" dirty="0"/>
          </a:p>
        </p:txBody>
      </p:sp>
    </p:spTree>
    <p:extLst>
      <p:ext uri="{BB962C8B-B14F-4D97-AF65-F5344CB8AC3E}">
        <p14:creationId xmlns:p14="http://schemas.microsoft.com/office/powerpoint/2010/main" xmlns="" val="8765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2051" name="Picture 3" descr="C:\Users\Parsian.P.A\Desktop\New folder (2)\besme-allah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001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097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5400" dirty="0" smtClean="0"/>
              <a:t>بحث</a:t>
            </a:r>
            <a:endParaRPr lang="fa-IR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92500"/>
          </a:bodyPr>
          <a:lstStyle/>
          <a:p>
            <a:r>
              <a:rPr lang="fa-IR" dirty="0" smtClean="0"/>
              <a:t>در این قسمت فقط باید بر یافته های پژوهش حاضر بحث کرد .</a:t>
            </a:r>
          </a:p>
          <a:p>
            <a:r>
              <a:rPr lang="fa-IR" dirty="0" smtClean="0"/>
              <a:t>محدودیت های تحقیق،قابلیت تعمیم پذیری،بررسی نقادانه تحقیق ، پاسخدهی به سوال تحقیق،یافته های دور از انتظار و پیشنهادات در این قسمت ارائه می شوند.در پایان این بخش نتیجه گیری نهایی نوشته می شود.</a:t>
            </a:r>
          </a:p>
          <a:p>
            <a:r>
              <a:rPr lang="fa-IR" dirty="0" smtClean="0"/>
              <a:t>حاشیه پردازی نکنید و به تکرار آنچه در بخش نتایج آمده نپردازید.</a:t>
            </a:r>
          </a:p>
          <a:p>
            <a:r>
              <a:rPr lang="fa-IR" dirty="0" smtClean="0"/>
              <a:t>بر اطلاعات جدید مقاله تاکید کنید.</a:t>
            </a:r>
          </a:p>
          <a:p>
            <a:r>
              <a:rPr lang="fa-IR" dirty="0" smtClean="0"/>
              <a:t>در این قسمت باید مزایا و محدودیت های تحقیق فعلی را با مطالعات قبل مقایسه کنید.</a:t>
            </a:r>
          </a:p>
          <a:p>
            <a:r>
              <a:rPr lang="fa-IR" dirty="0" smtClean="0"/>
              <a:t>خلاصه بنویسید!</a:t>
            </a:r>
          </a:p>
          <a:p>
            <a:r>
              <a:rPr lang="fa-IR" dirty="0" smtClean="0"/>
              <a:t>درباره ملاحظات مالی طرح بحث کنید.</a:t>
            </a:r>
          </a:p>
          <a:p>
            <a:r>
              <a:rPr lang="fa-IR" dirty="0" smtClean="0"/>
              <a:t>پیرامون هر یافته تعجب آور بحث کنید.</a:t>
            </a:r>
          </a:p>
          <a:p>
            <a:r>
              <a:rPr lang="fa-IR" dirty="0" smtClean="0"/>
              <a:t>نتیجه گیری نهایی را مطابق شواهد بخش نتایج تنظیم کنید.</a:t>
            </a:r>
          </a:p>
          <a:p>
            <a:r>
              <a:rPr lang="fa-IR" dirty="0" smtClean="0"/>
              <a:t>اگر انجام تحقیق دیگری برای رفع ابهامات لازم است آنرا با جزییات لازم پیشنهاد کنید.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1372154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6000" dirty="0" smtClean="0"/>
              <a:t>منابع</a:t>
            </a:r>
            <a:endParaRPr lang="fa-IR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2812473"/>
          </a:xfrm>
        </p:spPr>
        <p:txBody>
          <a:bodyPr>
            <a:noAutofit/>
          </a:bodyPr>
          <a:lstStyle/>
          <a:p>
            <a:r>
              <a:rPr lang="fa-IR" sz="3200" dirty="0" smtClean="0"/>
              <a:t>به دستور العمل نشریه رجوع کنید.</a:t>
            </a:r>
          </a:p>
          <a:p>
            <a:r>
              <a:rPr lang="fa-IR" sz="3200" dirty="0" smtClean="0"/>
              <a:t>سیستم های مهم ماخذ گذاری را یاد بگیرید.</a:t>
            </a:r>
          </a:p>
          <a:p>
            <a:r>
              <a:rPr lang="fa-IR" sz="3200" dirty="0" smtClean="0"/>
              <a:t>از نرم افزار های ویژه ماخذگذاری استفاده کنید (مثل اند نوت)</a:t>
            </a:r>
          </a:p>
          <a:p>
            <a:r>
              <a:rPr lang="fa-IR" sz="3200" dirty="0" smtClean="0"/>
              <a:t>از علامت گذاری های استاندارد در ماخذ نویسی استفاده کنید.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xmlns="" val="1593319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dirty="0" smtClean="0"/>
              <a:t>آخرین مراحل قبل از ارسال برای چاپ</a:t>
            </a:r>
            <a:endParaRPr lang="fa-I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4800" dirty="0" smtClean="0"/>
              <a:t>بازنگری و ویرایش توسط همکاران</a:t>
            </a:r>
          </a:p>
          <a:p>
            <a:pPr marL="0" indent="0">
              <a:buNone/>
            </a:pPr>
            <a:endParaRPr lang="fa-IR" sz="4800" dirty="0" smtClean="0"/>
          </a:p>
          <a:p>
            <a:r>
              <a:rPr lang="fa-IR" sz="4800" dirty="0" smtClean="0"/>
              <a:t>تجدید نظر در کلیه بخش های متن: خلاصه کنید!</a:t>
            </a:r>
          </a:p>
          <a:p>
            <a:endParaRPr lang="fa-IR" sz="4800" dirty="0"/>
          </a:p>
        </p:txBody>
      </p:sp>
    </p:spTree>
    <p:extLst>
      <p:ext uri="{BB962C8B-B14F-4D97-AF65-F5344CB8AC3E}">
        <p14:creationId xmlns:p14="http://schemas.microsoft.com/office/powerpoint/2010/main" xmlns="" val="2254700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arsian.P.A\Desktop\New folder (2)\Village_near_lake_baikal_45230241_f3b18ea67c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3049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8000" dirty="0" smtClean="0"/>
              <a:t>موفق باشید</a:t>
            </a:r>
            <a:endParaRPr lang="fa-IR" sz="8000" dirty="0"/>
          </a:p>
        </p:txBody>
      </p:sp>
    </p:spTree>
    <p:extLst>
      <p:ext uri="{BB962C8B-B14F-4D97-AF65-F5344CB8AC3E}">
        <p14:creationId xmlns:p14="http://schemas.microsoft.com/office/powerpoint/2010/main" xmlns="" val="4283768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a-IR" dirty="0" smtClean="0"/>
              <a:t>نگارش فنی پژوهش برای چاپ در نشریات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دکتر رامین آذربهرام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720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/>
              <a:t>ده اصل کلیدی که شانس </a:t>
            </a:r>
            <a:r>
              <a:rPr lang="fa-IR" dirty="0" smtClean="0"/>
              <a:t>چاپ</a:t>
            </a:r>
            <a:r>
              <a:rPr lang="en-US" dirty="0" smtClean="0"/>
              <a:t> </a:t>
            </a:r>
            <a:r>
              <a:rPr lang="fa-IR" dirty="0" smtClean="0"/>
              <a:t>شدن مقاله را بالا می برند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2420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برای برنامه ریزی زمان و هزینه کافی اختصاص دهید.</a:t>
            </a:r>
          </a:p>
          <a:p>
            <a:pPr algn="r" rtl="1"/>
            <a:r>
              <a:rPr lang="fa-IR" dirty="0" smtClean="0"/>
              <a:t>مراحل تحقیق را سازمان دهی کنید.</a:t>
            </a:r>
          </a:p>
          <a:p>
            <a:pPr algn="r" rtl="1"/>
            <a:r>
              <a:rPr lang="fa-IR" dirty="0" smtClean="0"/>
              <a:t>نمونه و طرح تحقیق را بطور کامل توصیف کنید.</a:t>
            </a:r>
          </a:p>
          <a:p>
            <a:pPr algn="r" rtl="1"/>
            <a:r>
              <a:rPr lang="fa-IR" dirty="0" smtClean="0"/>
              <a:t>منطق خود درباره حجم و ترکیب نمونه را توصیف نمایید.</a:t>
            </a:r>
          </a:p>
          <a:p>
            <a:pPr algn="r" rtl="1"/>
            <a:r>
              <a:rPr lang="fa-IR" dirty="0" smtClean="0"/>
              <a:t>آنچه در نتایج شما جدید و جالب و مفید است توضیح دهید.</a:t>
            </a:r>
          </a:p>
          <a:p>
            <a:pPr algn="r" rtl="1"/>
            <a:r>
              <a:rPr lang="fa-IR" dirty="0" smtClean="0"/>
              <a:t>حجم دست نوشته را کم کنید.</a:t>
            </a:r>
          </a:p>
          <a:p>
            <a:pPr algn="r" rtl="1"/>
            <a:r>
              <a:rPr lang="fa-IR" dirty="0" smtClean="0"/>
              <a:t>به این پرسش ها پاسخ دهید:آخرش چیست؟ برای چه کسی مفید است؟</a:t>
            </a:r>
          </a:p>
          <a:p>
            <a:pPr algn="r" rtl="1"/>
            <a:r>
              <a:rPr lang="fa-IR" dirty="0" smtClean="0"/>
              <a:t>مو به مو از قالب نشریه تبعیت کنید.</a:t>
            </a:r>
          </a:p>
          <a:p>
            <a:r>
              <a:rPr lang="fa-IR" dirty="0"/>
              <a:t>بی رحمانه ویرایش کنید.</a:t>
            </a:r>
          </a:p>
          <a:p>
            <a:r>
              <a:rPr lang="fa-IR" dirty="0"/>
              <a:t>نتایج را محسوس و قابل درک بنویسید.</a:t>
            </a:r>
          </a:p>
          <a:p>
            <a:pPr algn="r" rtl="1"/>
            <a:endParaRPr lang="fa-IR" dirty="0" smtClean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3853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4400" dirty="0" smtClean="0"/>
              <a:t>مشخصات یک مقاله خوب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 smtClean="0"/>
              <a:t>موجب شود که خواننده از خود بپرسد:چرا من به این فکر نیفتاده بودم؟</a:t>
            </a:r>
          </a:p>
          <a:p>
            <a:pPr algn="r" rtl="1"/>
            <a:r>
              <a:rPr lang="fa-IR" sz="2800" dirty="0" smtClean="0"/>
              <a:t>دارای موضوع مهم و جالب و تازه با هدف روشن و متدولوژی صحیح باشد.</a:t>
            </a:r>
          </a:p>
          <a:p>
            <a:pPr algn="r" rtl="1"/>
            <a:r>
              <a:rPr lang="fa-IR" sz="2800" dirty="0" smtClean="0"/>
              <a:t>ابتکاری باشد ونتایج آن تکرار پذیر باشند.</a:t>
            </a:r>
          </a:p>
          <a:p>
            <a:pPr algn="r" rtl="1"/>
            <a:r>
              <a:rPr lang="fa-IR" sz="2800" dirty="0" smtClean="0"/>
              <a:t>متن آن روشن و آسان باشد وایده هایی را به خواننده القا کند.</a:t>
            </a:r>
          </a:p>
          <a:p>
            <a:pPr algn="r" rtl="1"/>
            <a:r>
              <a:rPr lang="fa-IR" sz="2800" dirty="0" smtClean="0"/>
              <a:t>دارای بحث کافی درباره نقص های طرح و نتیجه گیری نهایی باشد.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91591714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 smtClean="0"/>
              <a:t>شایعترین ایرادات داوران مجلات از مقاله ها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dirty="0" smtClean="0"/>
              <a:t>طرح تحقیقاتی نامناسب</a:t>
            </a:r>
          </a:p>
          <a:p>
            <a:pPr algn="r" rtl="1"/>
            <a:r>
              <a:rPr lang="fa-IR" sz="3200" dirty="0" smtClean="0"/>
              <a:t>متدولوژی ضعیف که موجب نتایج بالقوه اشتباه شده است.</a:t>
            </a:r>
          </a:p>
          <a:p>
            <a:pPr algn="r" rtl="1"/>
            <a:r>
              <a:rPr lang="fa-IR" sz="3200" dirty="0" smtClean="0"/>
              <a:t>عدم شرح عوامل مخدوش کننده</a:t>
            </a:r>
          </a:p>
          <a:p>
            <a:pPr algn="r" rtl="1"/>
            <a:r>
              <a:rPr lang="fa-IR" sz="3200" dirty="0" smtClean="0"/>
              <a:t>پروتکل های دچار سوگیری</a:t>
            </a:r>
          </a:p>
          <a:p>
            <a:pPr algn="r" rtl="1"/>
            <a:r>
              <a:rPr lang="fa-IR" sz="3200" dirty="0" smtClean="0"/>
              <a:t>فقدان روایی و پایایی</a:t>
            </a:r>
          </a:p>
          <a:p>
            <a:pPr algn="r" rtl="1"/>
            <a:r>
              <a:rPr lang="fa-IR" sz="3200" dirty="0" smtClean="0"/>
              <a:t>روش آماری نادرست</a:t>
            </a:r>
          </a:p>
          <a:p>
            <a:pPr algn="r" rtl="1"/>
            <a:r>
              <a:rPr lang="fa-IR" sz="3200" dirty="0" smtClean="0"/>
              <a:t>حجم نمونه نامناسب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205432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3074" name="Picture 2" descr="C:\Users\Parsian.P.A\Desktop\New folder (2)\Typical_Hainan_village_-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133388" y="-8789988"/>
            <a:ext cx="34747201" cy="2606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0340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dirty="0" smtClean="0"/>
              <a:t> آمادگی برای نوشتن یک مقاله قابل چاپ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r" rtl="1"/>
            <a:r>
              <a:rPr lang="fa-IR" dirty="0" smtClean="0"/>
              <a:t>نامه ضمیمه</a:t>
            </a:r>
          </a:p>
          <a:p>
            <a:pPr algn="r" rtl="1"/>
            <a:r>
              <a:rPr lang="fa-IR" dirty="0" smtClean="0"/>
              <a:t>صفحه انتقال حق چاپ و اقتباس</a:t>
            </a:r>
          </a:p>
          <a:p>
            <a:pPr algn="r" rtl="1"/>
            <a:r>
              <a:rPr lang="fa-IR" dirty="0" smtClean="0"/>
              <a:t>صفحه عنوان(صفحه 1)</a:t>
            </a:r>
          </a:p>
          <a:p>
            <a:pPr algn="r" rtl="1"/>
            <a:r>
              <a:rPr lang="fa-IR" dirty="0" smtClean="0"/>
              <a:t>چکیده و واژگان کلیدی</a:t>
            </a:r>
          </a:p>
          <a:p>
            <a:pPr algn="r" rtl="1"/>
            <a:r>
              <a:rPr lang="fa-IR" dirty="0" smtClean="0"/>
              <a:t>متن</a:t>
            </a:r>
          </a:p>
          <a:p>
            <a:pPr algn="r" rtl="1"/>
            <a:r>
              <a:rPr lang="fa-IR" dirty="0" smtClean="0"/>
              <a:t>مقدمه</a:t>
            </a:r>
          </a:p>
          <a:p>
            <a:pPr algn="r" rtl="1"/>
            <a:r>
              <a:rPr lang="fa-IR" dirty="0" smtClean="0"/>
              <a:t>وسایل و روش ها</a:t>
            </a:r>
          </a:p>
          <a:p>
            <a:pPr algn="r" rtl="1"/>
            <a:r>
              <a:rPr lang="fa-IR" dirty="0" smtClean="0"/>
              <a:t>نتایج</a:t>
            </a:r>
          </a:p>
          <a:p>
            <a:pPr algn="r" rtl="1"/>
            <a:r>
              <a:rPr lang="fa-IR" dirty="0" smtClean="0"/>
              <a:t>بحث و نتیجه گیری نهایی</a:t>
            </a:r>
          </a:p>
          <a:p>
            <a:pPr algn="r" rtl="1"/>
            <a:r>
              <a:rPr lang="fa-IR" dirty="0" smtClean="0"/>
              <a:t>تقدیر و تشکر</a:t>
            </a:r>
          </a:p>
          <a:p>
            <a:pPr algn="r" rtl="1"/>
            <a:r>
              <a:rPr lang="fa-IR" dirty="0" smtClean="0"/>
              <a:t>منابع</a:t>
            </a:r>
          </a:p>
          <a:p>
            <a:pPr algn="r" rtl="1"/>
            <a:r>
              <a:rPr lang="fa-IR" dirty="0" smtClean="0"/>
              <a:t>جداول با عناوین و پاورقی ها</a:t>
            </a:r>
          </a:p>
          <a:p>
            <a:pPr algn="r" rtl="1"/>
            <a:r>
              <a:rPr lang="fa-IR" dirty="0" smtClean="0"/>
              <a:t>توضیح شکل ها </a:t>
            </a:r>
          </a:p>
          <a:p>
            <a:pPr algn="r" rtl="1"/>
            <a:r>
              <a:rPr lang="fa-IR" dirty="0" smtClean="0"/>
              <a:t>فتوکپی هر شکل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446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انتخاب نشریه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600" dirty="0" smtClean="0"/>
              <a:t>علاقه خوانندگان</a:t>
            </a:r>
          </a:p>
          <a:p>
            <a:pPr algn="r" rtl="1"/>
            <a:r>
              <a:rPr lang="fa-IR" sz="3600" dirty="0" smtClean="0"/>
              <a:t>تیراژ</a:t>
            </a:r>
          </a:p>
          <a:p>
            <a:pPr algn="r" rtl="1"/>
            <a:r>
              <a:rPr lang="fa-IR" sz="3600" dirty="0" smtClean="0"/>
              <a:t>اندکس ها</a:t>
            </a:r>
          </a:p>
          <a:p>
            <a:pPr algn="r" rtl="1"/>
            <a:r>
              <a:rPr lang="fa-IR" sz="3600" dirty="0" smtClean="0"/>
              <a:t>میزان پذیرش مقالات</a:t>
            </a:r>
          </a:p>
          <a:p>
            <a:pPr algn="r" rtl="1"/>
            <a:r>
              <a:rPr lang="fa-IR" sz="3600" dirty="0" smtClean="0"/>
              <a:t>وقفه تا زمان انتشار</a:t>
            </a:r>
          </a:p>
          <a:p>
            <a:pPr algn="r" rtl="1"/>
            <a:r>
              <a:rPr lang="fa-IR" sz="3600" dirty="0" smtClean="0"/>
              <a:t>عامل تاثیرگذاری(ایمپکت فاکتور)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465455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200</TotalTime>
  <Words>1021</Words>
  <Application>Microsoft Office PowerPoint</Application>
  <PresentationFormat>On-screen Show (4:3)</PresentationFormat>
  <Paragraphs>124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Thatch</vt:lpstr>
      <vt:lpstr>Slide 1</vt:lpstr>
      <vt:lpstr>Slide 2</vt:lpstr>
      <vt:lpstr>نگارش فنی پژوهش برای چاپ در نشریات</vt:lpstr>
      <vt:lpstr>ده اصل کلیدی که شانس چاپ شدن مقاله را بالا می برند</vt:lpstr>
      <vt:lpstr>مشخصات یک مقاله خوب</vt:lpstr>
      <vt:lpstr>شایعترین ایرادات داوران مجلات از مقاله ها</vt:lpstr>
      <vt:lpstr>Slide 7</vt:lpstr>
      <vt:lpstr> آمادگی برای نوشتن یک مقاله قابل چاپ</vt:lpstr>
      <vt:lpstr>انتخاب نشریه</vt:lpstr>
      <vt:lpstr>اقدامات بعدی </vt:lpstr>
      <vt:lpstr>فراوانی ایراد های داوران نشریات انگلیسی   ارائه ضعیف  بحث ضعیف فقدان ابتکار روش های ضعیف آنالیز آماری نامناسب نتایج ناکافی نتیجه گیری نهایی ضعیف  عدم تبعیت از قالب نشریه</vt:lpstr>
      <vt:lpstr>Slide 12</vt:lpstr>
      <vt:lpstr>عنوان مقاله </vt:lpstr>
      <vt:lpstr>چکیده </vt:lpstr>
      <vt:lpstr>مقدمه</vt:lpstr>
      <vt:lpstr>روش ها </vt:lpstr>
      <vt:lpstr>نتایج </vt:lpstr>
      <vt:lpstr>جداول</vt:lpstr>
      <vt:lpstr>نمودارها</vt:lpstr>
      <vt:lpstr>بحث</vt:lpstr>
      <vt:lpstr>منابع</vt:lpstr>
      <vt:lpstr>آخرین مراحل قبل از ارسال برای چاپ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نگارش فنی پژوهش برای چاپ در نشریات</dc:title>
  <dc:creator>Opera</dc:creator>
  <cp:lastModifiedBy>maher</cp:lastModifiedBy>
  <cp:revision>30</cp:revision>
  <dcterms:created xsi:type="dcterms:W3CDTF">2016-07-23T06:09:39Z</dcterms:created>
  <dcterms:modified xsi:type="dcterms:W3CDTF">2016-08-03T09:30:14Z</dcterms:modified>
</cp:coreProperties>
</file>